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nton" pitchFamily="2" charset="0"/>
      <p:regular r:id="rId10"/>
    </p:embeddedFont>
    <p:embeddedFont>
      <p:font typeface="Canva Sans Bold" panose="020B0600000101010101" charset="0"/>
      <p:regular r:id="rId11"/>
    </p:embeddedFont>
    <p:embeddedFont>
      <p:font typeface="Poppins" panose="00000500000000000000" pitchFamily="2" charset="0"/>
      <p:regular r:id="rId12"/>
    </p:embeddedFont>
    <p:embeddedFont>
      <p:font typeface="Poppins Bold" panose="020B0600000101010101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132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gif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sv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21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gif"/><Relationship Id="rId3" Type="http://schemas.openxmlformats.org/officeDocument/2006/relationships/image" Target="../media/image5.svg"/><Relationship Id="rId7" Type="http://schemas.openxmlformats.org/officeDocument/2006/relationships/image" Target="../media/image2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20109" y="2605709"/>
            <a:ext cx="5077990" cy="50779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165946">
            <a:off x="8558360" y="507114"/>
            <a:ext cx="9272857" cy="9092355"/>
            <a:chOff x="0" y="0"/>
            <a:chExt cx="812800" cy="7969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796978"/>
            </a:xfrm>
            <a:custGeom>
              <a:avLst/>
              <a:gdLst/>
              <a:ahLst/>
              <a:cxnLst/>
              <a:rect l="l" t="t" r="r" b="b"/>
              <a:pathLst>
                <a:path w="812800" h="796978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694109">
            <a:off x="9125957" y="1124174"/>
            <a:ext cx="8014237" cy="7858235"/>
            <a:chOff x="0" y="0"/>
            <a:chExt cx="812800" cy="79697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796978"/>
            </a:xfrm>
            <a:custGeom>
              <a:avLst/>
              <a:gdLst/>
              <a:ahLst/>
              <a:cxnLst/>
              <a:rect l="l" t="t" r="r" b="b"/>
              <a:pathLst>
                <a:path w="812800" h="796978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C6BF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14065121" y="239649"/>
            <a:ext cx="3958208" cy="1899940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-1911889" y="5417287"/>
            <a:ext cx="10918741" cy="1818800"/>
            <a:chOff x="0" y="0"/>
            <a:chExt cx="2392052" cy="39845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92052" cy="398459"/>
            </a:xfrm>
            <a:custGeom>
              <a:avLst/>
              <a:gdLst/>
              <a:ahLst/>
              <a:cxnLst/>
              <a:rect l="l" t="t" r="r" b="b"/>
              <a:pathLst>
                <a:path w="2392052" h="398459">
                  <a:moveTo>
                    <a:pt x="0" y="0"/>
                  </a:moveTo>
                  <a:lnTo>
                    <a:pt x="2392052" y="0"/>
                  </a:lnTo>
                  <a:lnTo>
                    <a:pt x="2392052" y="398459"/>
                  </a:lnTo>
                  <a:lnTo>
                    <a:pt x="0" y="398459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392052" cy="4365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5704" y="1189619"/>
            <a:ext cx="1581549" cy="1581549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693209" y="1612729"/>
            <a:ext cx="729980" cy="735328"/>
          </a:xfrm>
          <a:custGeom>
            <a:avLst/>
            <a:gdLst/>
            <a:ahLst/>
            <a:cxnLst/>
            <a:rect l="l" t="t" r="r" b="b"/>
            <a:pathLst>
              <a:path w="729980" h="735328">
                <a:moveTo>
                  <a:pt x="0" y="0"/>
                </a:moveTo>
                <a:lnTo>
                  <a:pt x="729980" y="0"/>
                </a:lnTo>
                <a:lnTo>
                  <a:pt x="729980" y="735328"/>
                </a:lnTo>
                <a:lnTo>
                  <a:pt x="0" y="7353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903017" y="1434077"/>
            <a:ext cx="2975325" cy="913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98"/>
              </a:lnSpc>
              <a:spcBef>
                <a:spcPct val="0"/>
              </a:spcBef>
            </a:pPr>
            <a:r>
              <a:rPr lang="en-US" sz="2641" b="1">
                <a:solidFill>
                  <a:srgbClr val="3428B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Operating System Final Project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74721" y="3648704"/>
            <a:ext cx="7798424" cy="170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GROUP-BASED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64785" y="5692565"/>
            <a:ext cx="8418298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FILE ACCESS CONTROL SYSTEM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-11707369" y="4598030"/>
            <a:ext cx="19064202" cy="16193363"/>
            <a:chOff x="0" y="0"/>
            <a:chExt cx="25418936" cy="2159115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1591150" cy="21591150"/>
            </a:xfrm>
            <a:custGeom>
              <a:avLst/>
              <a:gdLst/>
              <a:ahLst/>
              <a:cxnLst/>
              <a:rect l="l" t="t" r="r" b="b"/>
              <a:pathLst>
                <a:path w="21591150" h="21591150">
                  <a:moveTo>
                    <a:pt x="0" y="0"/>
                  </a:moveTo>
                  <a:lnTo>
                    <a:pt x="21591150" y="0"/>
                  </a:lnTo>
                  <a:lnTo>
                    <a:pt x="21591150" y="21591150"/>
                  </a:lnTo>
                  <a:lnTo>
                    <a:pt x="0" y="215911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32999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4" name="Freeform 24"/>
            <p:cNvSpPr/>
            <p:nvPr/>
          </p:nvSpPr>
          <p:spPr>
            <a:xfrm>
              <a:off x="17684873" y="5178232"/>
              <a:ext cx="7734064" cy="787468"/>
            </a:xfrm>
            <a:custGeom>
              <a:avLst/>
              <a:gdLst/>
              <a:ahLst/>
              <a:cxnLst/>
              <a:rect l="l" t="t" r="r" b="b"/>
              <a:pathLst>
                <a:path w="7734064" h="787468">
                  <a:moveTo>
                    <a:pt x="0" y="0"/>
                  </a:moveTo>
                  <a:lnTo>
                    <a:pt x="7734063" y="0"/>
                  </a:lnTo>
                  <a:lnTo>
                    <a:pt x="7734063" y="787468"/>
                  </a:lnTo>
                  <a:lnTo>
                    <a:pt x="0" y="787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5" name="Freeform 25"/>
            <p:cNvSpPr/>
            <p:nvPr/>
          </p:nvSpPr>
          <p:spPr>
            <a:xfrm>
              <a:off x="18702336" y="5275479"/>
              <a:ext cx="592974" cy="592974"/>
            </a:xfrm>
            <a:custGeom>
              <a:avLst/>
              <a:gdLst/>
              <a:ahLst/>
              <a:cxnLst/>
              <a:rect l="l" t="t" r="r" b="b"/>
              <a:pathLst>
                <a:path w="592974" h="592974">
                  <a:moveTo>
                    <a:pt x="0" y="0"/>
                  </a:moveTo>
                  <a:lnTo>
                    <a:pt x="592974" y="0"/>
                  </a:lnTo>
                  <a:lnTo>
                    <a:pt x="592974" y="592974"/>
                  </a:lnTo>
                  <a:lnTo>
                    <a:pt x="0" y="5929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6" name="TextBox 26"/>
            <p:cNvSpPr txBox="1"/>
            <p:nvPr/>
          </p:nvSpPr>
          <p:spPr>
            <a:xfrm>
              <a:off x="19601090" y="5218329"/>
              <a:ext cx="4967153" cy="5634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10"/>
                </a:lnSpc>
                <a:spcBef>
                  <a:spcPct val="0"/>
                </a:spcBef>
              </a:pPr>
              <a:r>
                <a:rPr lang="en-US" sz="2507" b="1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Team B - File Manager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295577" y="1415027"/>
            <a:ext cx="779842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TEAM MEMBER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224905" y="3134604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 u="sng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2021270102 Choi Suhyeon (Leader)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489576" y="2402868"/>
            <a:ext cx="779842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Development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224905" y="3774683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2019270740 Jung SeongYoun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224905" y="5273961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2021320018 Jeong Taehee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224905" y="5904515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2021160345 Han YoungTak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224905" y="7519320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2022320031 Jang Ayun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489576" y="4531355"/>
            <a:ext cx="779842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Proposal / PPT / Demo Video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489576" y="6658895"/>
            <a:ext cx="779842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Presentation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827087" y="246430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57699" y="1768770"/>
            <a:ext cx="17572602" cy="4572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endParaRPr/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 university courses, managing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file sharing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access permissions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between </a:t>
            </a:r>
            <a:r>
              <a:rPr lang="en-US" sz="2600" b="1">
                <a:solidFill>
                  <a:srgbClr val="FF3131"/>
                </a:solidFill>
                <a:latin typeface="Poppins Bold"/>
                <a:ea typeface="Poppins Bold"/>
                <a:cs typeface="Poppins Bold"/>
                <a:sym typeface="Poppins Bold"/>
              </a:rPr>
              <a:t>professors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00" b="1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teaching assistants (TAs)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and </a:t>
            </a:r>
            <a:r>
              <a:rPr lang="en-US" sz="2600" b="1">
                <a:solidFill>
                  <a:srgbClr val="00BF63"/>
                </a:solidFill>
                <a:latin typeface="Poppins Bold"/>
                <a:ea typeface="Poppins Bold"/>
                <a:cs typeface="Poppins Bold"/>
                <a:sym typeface="Poppins Bold"/>
              </a:rPr>
              <a:t>students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is critical.</a:t>
            </a: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Examples: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Professor uploading 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past exam questions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he wants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only enrolled students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to access these file.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TAs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managing 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grade-related files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with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edit permissions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while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students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only have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view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permissions.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Specific student groups (e.g., project teams) 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sharing internal materials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within their group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without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allowing access to outsiders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-1969027" y="732754"/>
            <a:ext cx="7570771" cy="1200161"/>
            <a:chOff x="0" y="0"/>
            <a:chExt cx="1804515" cy="2860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04515" cy="286062"/>
            </a:xfrm>
            <a:custGeom>
              <a:avLst/>
              <a:gdLst/>
              <a:ahLst/>
              <a:cxnLst/>
              <a:rect l="l" t="t" r="r" b="b"/>
              <a:pathLst>
                <a:path w="1804515" h="286062">
                  <a:moveTo>
                    <a:pt x="0" y="0"/>
                  </a:moveTo>
                  <a:lnTo>
                    <a:pt x="1804515" y="0"/>
                  </a:lnTo>
                  <a:lnTo>
                    <a:pt x="1804515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804515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flipV="1">
            <a:off x="1604065" y="507749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479299" y="1039147"/>
            <a:ext cx="5461240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PROBLEM SITUATION</a:t>
            </a:r>
          </a:p>
        </p:txBody>
      </p:sp>
      <p:sp>
        <p:nvSpPr>
          <p:cNvPr id="11" name="Freeform 11"/>
          <p:cNvSpPr/>
          <p:nvPr/>
        </p:nvSpPr>
        <p:spPr>
          <a:xfrm>
            <a:off x="15811940" y="505205"/>
            <a:ext cx="1655257" cy="1655257"/>
          </a:xfrm>
          <a:custGeom>
            <a:avLst/>
            <a:gdLst/>
            <a:ahLst/>
            <a:cxnLst/>
            <a:rect l="l" t="t" r="r" b="b"/>
            <a:pathLst>
              <a:path w="1655257" h="1655257">
                <a:moveTo>
                  <a:pt x="0" y="0"/>
                </a:moveTo>
                <a:lnTo>
                  <a:pt x="1655257" y="0"/>
                </a:lnTo>
                <a:lnTo>
                  <a:pt x="1655257" y="1655258"/>
                </a:lnTo>
                <a:lnTo>
                  <a:pt x="0" y="1655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025959-BA55-5E34-20C4-F27004140E46}"/>
              </a:ext>
            </a:extLst>
          </p:cNvPr>
          <p:cNvSpPr txBox="1"/>
          <p:nvPr/>
        </p:nvSpPr>
        <p:spPr>
          <a:xfrm>
            <a:off x="715398" y="6121016"/>
            <a:ext cx="17572602" cy="3658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endParaRPr dirty="0"/>
          </a:p>
          <a:p>
            <a:pPr algn="l">
              <a:lnSpc>
                <a:spcPts val="3640"/>
              </a:lnSpc>
            </a:pPr>
            <a:r>
              <a:rPr lang="en-US" sz="26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Challenges:</a:t>
            </a: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Lack of Role-Based Access Control: 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Existing systems struggle to enforce </a:t>
            </a:r>
            <a:r>
              <a:rPr lang="en-US" sz="26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role-specific permissions</a:t>
            </a:r>
            <a:r>
              <a:rPr lang="en-US" sz="26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for professors, TAs, and students.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For example, professors cannot ensure that only enrolled students access specific files, or limit editing permissions to </a:t>
            </a:r>
            <a:r>
              <a:rPr lang="en-US" sz="26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TAs.</a:t>
            </a:r>
            <a:endParaRPr lang="en-US" sz="26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40"/>
              </a:lnSpc>
            </a:pPr>
            <a:endParaRPr lang="en-US" sz="26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16155972" cy="1200161"/>
            <a:chOff x="0" y="0"/>
            <a:chExt cx="3850822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50822" cy="286062"/>
            </a:xfrm>
            <a:custGeom>
              <a:avLst/>
              <a:gdLst/>
              <a:ahLst/>
              <a:cxnLst/>
              <a:rect l="l" t="t" r="r" b="b"/>
              <a:pathLst>
                <a:path w="3850822" h="286062">
                  <a:moveTo>
                    <a:pt x="0" y="0"/>
                  </a:moveTo>
                  <a:lnTo>
                    <a:pt x="3850822" y="0"/>
                  </a:lnTo>
                  <a:lnTo>
                    <a:pt x="3850822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850822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57699" y="1068209"/>
            <a:ext cx="13180049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LIMITATIONS OF CURRENT FILE MANAGEMENT SOLUTIONS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1697" y="2266777"/>
            <a:ext cx="17572602" cy="7773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Manual Permission Management: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Current systems require managers to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manually set permissions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for each file.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This process is time-consuming and prone to human error.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Insufficient Role-Based Access: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Existing solutions do not support dynamic,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role-based access control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for specific user roles.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Lack of flexibility for differentiating permissions (e.g., view-only vs. edit access).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 Protection Against Unauthorized Sharing: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Professors and TAs cannot prevent students from sharing sensitive files with unauthorized users outside the course.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Once a file is downloaded, there is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 control over its further distribution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Limited Scalability: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Current systems struggle to handle large classes with multiple roles and dynamic changes in access needs (e.g., when a TA leaves or a new project group forms).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5811940" y="505205"/>
            <a:ext cx="1655257" cy="1655257"/>
          </a:xfrm>
          <a:custGeom>
            <a:avLst/>
            <a:gdLst/>
            <a:ahLst/>
            <a:cxnLst/>
            <a:rect l="l" t="t" r="r" b="b"/>
            <a:pathLst>
              <a:path w="1655257" h="1655257">
                <a:moveTo>
                  <a:pt x="0" y="0"/>
                </a:moveTo>
                <a:lnTo>
                  <a:pt x="1655257" y="0"/>
                </a:lnTo>
                <a:lnTo>
                  <a:pt x="1655257" y="1655258"/>
                </a:lnTo>
                <a:lnTo>
                  <a:pt x="0" y="1655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13491804" cy="1200161"/>
            <a:chOff x="0" y="0"/>
            <a:chExt cx="3215810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15810" cy="286062"/>
            </a:xfrm>
            <a:custGeom>
              <a:avLst/>
              <a:gdLst/>
              <a:ahLst/>
              <a:cxnLst/>
              <a:rect l="l" t="t" r="r" b="b"/>
              <a:pathLst>
                <a:path w="3215810" h="286062">
                  <a:moveTo>
                    <a:pt x="0" y="0"/>
                  </a:moveTo>
                  <a:lnTo>
                    <a:pt x="3215810" y="0"/>
                  </a:lnTo>
                  <a:lnTo>
                    <a:pt x="3215810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215810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5811940" y="505205"/>
            <a:ext cx="1655257" cy="1655257"/>
          </a:xfrm>
          <a:custGeom>
            <a:avLst/>
            <a:gdLst/>
            <a:ahLst/>
            <a:cxnLst/>
            <a:rect l="l" t="t" r="r" b="b"/>
            <a:pathLst>
              <a:path w="1655257" h="1655257">
                <a:moveTo>
                  <a:pt x="0" y="0"/>
                </a:moveTo>
                <a:lnTo>
                  <a:pt x="1655257" y="0"/>
                </a:lnTo>
                <a:lnTo>
                  <a:pt x="1655257" y="1655258"/>
                </a:lnTo>
                <a:lnTo>
                  <a:pt x="0" y="1655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385273" y="4484271"/>
            <a:ext cx="9072352" cy="1093542"/>
          </a:xfrm>
          <a:custGeom>
            <a:avLst/>
            <a:gdLst/>
            <a:ahLst/>
            <a:cxnLst/>
            <a:rect l="l" t="t" r="r" b="b"/>
            <a:pathLst>
              <a:path w="9072352" h="1093542">
                <a:moveTo>
                  <a:pt x="0" y="0"/>
                </a:moveTo>
                <a:lnTo>
                  <a:pt x="9072352" y="0"/>
                </a:lnTo>
                <a:lnTo>
                  <a:pt x="9072352" y="1093542"/>
                </a:lnTo>
                <a:lnTo>
                  <a:pt x="0" y="10935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385273" y="7982194"/>
            <a:ext cx="7764980" cy="749722"/>
          </a:xfrm>
          <a:custGeom>
            <a:avLst/>
            <a:gdLst/>
            <a:ahLst/>
            <a:cxnLst/>
            <a:rect l="l" t="t" r="r" b="b"/>
            <a:pathLst>
              <a:path w="7764980" h="749722">
                <a:moveTo>
                  <a:pt x="0" y="0"/>
                </a:moveTo>
                <a:lnTo>
                  <a:pt x="7764979" y="0"/>
                </a:lnTo>
                <a:lnTo>
                  <a:pt x="7764979" y="749722"/>
                </a:lnTo>
                <a:lnTo>
                  <a:pt x="0" y="74972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385273" y="6305794"/>
            <a:ext cx="6495416" cy="927917"/>
          </a:xfrm>
          <a:custGeom>
            <a:avLst/>
            <a:gdLst/>
            <a:ahLst/>
            <a:cxnLst/>
            <a:rect l="l" t="t" r="r" b="b"/>
            <a:pathLst>
              <a:path w="6495416" h="927917">
                <a:moveTo>
                  <a:pt x="0" y="0"/>
                </a:moveTo>
                <a:lnTo>
                  <a:pt x="6495416" y="0"/>
                </a:lnTo>
                <a:lnTo>
                  <a:pt x="6495416" y="927917"/>
                </a:lnTo>
                <a:lnTo>
                  <a:pt x="0" y="9279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57699" y="1068209"/>
            <a:ext cx="13180049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APPROACH TO GROUP-BASED ACCESS CONTROL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7699" y="2246188"/>
            <a:ext cx="16281870" cy="182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Dynamic Role-Based Access Control: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Permissions are assigned at the group level for files.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Groups control access (read, write, execute) dynamically for all associated users.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19618" y="3866759"/>
            <a:ext cx="8965655" cy="228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Core Features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Group and User Management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Grouping.py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Easily manage users and groups (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create, add, remove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419618" y="5328592"/>
            <a:ext cx="8471312" cy="228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endParaRPr/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File Permissions Management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Auth.py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Assign, check, and list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permissions for files based on groups.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19618" y="7239122"/>
            <a:ext cx="9442951" cy="182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Run &amp; Test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hook.so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intercepts system calls using LD_PRELOAD.</a:t>
            </a:r>
          </a:p>
          <a:p>
            <a:pPr marL="1122681" lvl="2" indent="-374227" algn="l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Ensures only authorized users can access files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22552" y="5844150"/>
            <a:ext cx="6289388" cy="30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Example: Assign rwx permissions to GroupA for a file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22552" y="4096750"/>
            <a:ext cx="6289388" cy="30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522552" y="7432030"/>
            <a:ext cx="6289388" cy="30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Run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11872407" cy="1200161"/>
            <a:chOff x="0" y="0"/>
            <a:chExt cx="2829822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29822" cy="286062"/>
            </a:xfrm>
            <a:custGeom>
              <a:avLst/>
              <a:gdLst/>
              <a:ahLst/>
              <a:cxnLst/>
              <a:rect l="l" t="t" r="r" b="b"/>
              <a:pathLst>
                <a:path w="2829822" h="286062">
                  <a:moveTo>
                    <a:pt x="0" y="0"/>
                  </a:moveTo>
                  <a:lnTo>
                    <a:pt x="2829822" y="0"/>
                  </a:lnTo>
                  <a:lnTo>
                    <a:pt x="2829822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29822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57699" y="1068209"/>
            <a:ext cx="13180049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RESULTS &amp; IMPROVEMENTS ACHIEVED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7699" y="4799965"/>
            <a:ext cx="15655736" cy="548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Real-Time Enforcement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Permissions are dynamically enforced via system call interception (LD_PRELOAD), blocking unauthorized access instantly.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Scalable and Flexible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Easily add or remove users and groups, simplifying complex access management.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Practical Application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FF3131"/>
                </a:solidFill>
                <a:latin typeface="Poppins Bold"/>
                <a:ea typeface="Poppins Bold"/>
                <a:cs typeface="Poppins Bold"/>
                <a:sym typeface="Poppins Bold"/>
              </a:rPr>
              <a:t>Professors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can share files securely with enrolled students only.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2600B1"/>
                </a:solidFill>
                <a:latin typeface="Poppins Bold"/>
                <a:ea typeface="Poppins Bold"/>
                <a:cs typeface="Poppins Bold"/>
                <a:sym typeface="Poppins Bold"/>
              </a:rPr>
              <a:t>Teaching assistants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manage grade files with strict access control.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BF63"/>
                </a:solidFill>
                <a:latin typeface="Poppins Bold"/>
                <a:ea typeface="Poppins Bold"/>
                <a:cs typeface="Poppins Bold"/>
                <a:sym typeface="Poppins Bold"/>
              </a:rPr>
              <a:t>Students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share internal project materials without external leaks.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5811940" y="505205"/>
            <a:ext cx="1655257" cy="1655257"/>
          </a:xfrm>
          <a:custGeom>
            <a:avLst/>
            <a:gdLst/>
            <a:ahLst/>
            <a:cxnLst/>
            <a:rect l="l" t="t" r="r" b="b"/>
            <a:pathLst>
              <a:path w="1655257" h="1655257">
                <a:moveTo>
                  <a:pt x="0" y="0"/>
                </a:moveTo>
                <a:lnTo>
                  <a:pt x="1655257" y="0"/>
                </a:lnTo>
                <a:lnTo>
                  <a:pt x="1655257" y="1655258"/>
                </a:lnTo>
                <a:lnTo>
                  <a:pt x="0" y="1655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62E5254-75F5-E83D-66F4-2F004C0AA5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52" t="29851" r="14078" b="30656"/>
          <a:stretch/>
        </p:blipFill>
        <p:spPr>
          <a:xfrm>
            <a:off x="1828800" y="2139643"/>
            <a:ext cx="5680335" cy="240518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8AA2D21C-E3F3-9F2F-8206-CEB0C35DF57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35" t="7578" r="872" b="49242"/>
          <a:stretch/>
        </p:blipFill>
        <p:spPr>
          <a:xfrm>
            <a:off x="8763000" y="2139643"/>
            <a:ext cx="5696498" cy="24051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2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5707394" cy="1200161"/>
            <a:chOff x="0" y="0"/>
            <a:chExt cx="1360374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60374" cy="286062"/>
            </a:xfrm>
            <a:custGeom>
              <a:avLst/>
              <a:gdLst/>
              <a:ahLst/>
              <a:cxnLst/>
              <a:rect l="l" t="t" r="r" b="b"/>
              <a:pathLst>
                <a:path w="1360374" h="286062">
                  <a:moveTo>
                    <a:pt x="0" y="0"/>
                  </a:moveTo>
                  <a:lnTo>
                    <a:pt x="1360374" y="0"/>
                  </a:lnTo>
                  <a:lnTo>
                    <a:pt x="1360374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60374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57699" y="1068209"/>
            <a:ext cx="3259067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DEMO VIDEO</a:t>
            </a:r>
          </a:p>
        </p:txBody>
      </p:sp>
      <p:pic>
        <p:nvPicPr>
          <p:cNvPr id="8" name="TeamB video real">
            <a:hlinkClick r:id="" action="ppaction://media"/>
            <a:extLst>
              <a:ext uri="{FF2B5EF4-FFF2-40B4-BE49-F238E27FC236}">
                <a16:creationId xmlns:a16="http://schemas.microsoft.com/office/drawing/2014/main" id="{4F63242F-67EF-FAA6-3935-B9B76371B1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0036" y="2055322"/>
            <a:ext cx="14367928" cy="80819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9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12303512" cy="1200161"/>
            <a:chOff x="0" y="0"/>
            <a:chExt cx="2932577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32577" cy="286062"/>
            </a:xfrm>
            <a:custGeom>
              <a:avLst/>
              <a:gdLst/>
              <a:ahLst/>
              <a:cxnLst/>
              <a:rect l="l" t="t" r="r" b="b"/>
              <a:pathLst>
                <a:path w="2932577" h="286062">
                  <a:moveTo>
                    <a:pt x="0" y="0"/>
                  </a:moveTo>
                  <a:lnTo>
                    <a:pt x="2932577" y="0"/>
                  </a:lnTo>
                  <a:lnTo>
                    <a:pt x="2932577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932577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53884" y="2877046"/>
            <a:ext cx="16205416" cy="6858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Current Limitations: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Implementation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Unable to implement execve hooking due to system instability and time constraints.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 Default Permission Policy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Newly created files lack automatic permission settings, requiring manual configuration.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Partially Dynamic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Does not support dynamic updates to user-group-resource relationships. (Only User - Group Currently)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Further Improvements: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Implement execve hooking to enforce process-level permissions.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Add default permission settings for newly created files.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Enable dynamic management of user-group-resource mappings for flexibility.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Explore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cross-platform support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to expand usability.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" name="Freeform 8"/>
          <p:cNvSpPr/>
          <p:nvPr/>
        </p:nvSpPr>
        <p:spPr>
          <a:xfrm rot="457567">
            <a:off x="396239" y="4769473"/>
            <a:ext cx="1180622" cy="3185553"/>
          </a:xfrm>
          <a:custGeom>
            <a:avLst/>
            <a:gdLst/>
            <a:ahLst/>
            <a:cxnLst/>
            <a:rect l="l" t="t" r="r" b="b"/>
            <a:pathLst>
              <a:path w="1180622" h="3185553">
                <a:moveTo>
                  <a:pt x="0" y="0"/>
                </a:moveTo>
                <a:lnTo>
                  <a:pt x="1180622" y="0"/>
                </a:lnTo>
                <a:lnTo>
                  <a:pt x="1180622" y="3185553"/>
                </a:lnTo>
                <a:lnTo>
                  <a:pt x="0" y="31855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5623807">
            <a:off x="445817" y="4523946"/>
            <a:ext cx="2373845" cy="362551"/>
          </a:xfrm>
          <a:custGeom>
            <a:avLst/>
            <a:gdLst/>
            <a:ahLst/>
            <a:cxnLst/>
            <a:rect l="l" t="t" r="r" b="b"/>
            <a:pathLst>
              <a:path w="2373845" h="362551">
                <a:moveTo>
                  <a:pt x="0" y="0"/>
                </a:moveTo>
                <a:lnTo>
                  <a:pt x="2373845" y="0"/>
                </a:lnTo>
                <a:lnTo>
                  <a:pt x="2373845" y="362551"/>
                </a:lnTo>
                <a:lnTo>
                  <a:pt x="0" y="3625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57699" y="1068209"/>
            <a:ext cx="13180049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LIMITATIONS &amp; FURTHER IMPROVEMENTS</a:t>
            </a:r>
          </a:p>
        </p:txBody>
      </p:sp>
      <p:sp>
        <p:nvSpPr>
          <p:cNvPr id="11" name="Freeform 11"/>
          <p:cNvSpPr/>
          <p:nvPr/>
        </p:nvSpPr>
        <p:spPr>
          <a:xfrm rot="-5623807">
            <a:off x="941695" y="8035378"/>
            <a:ext cx="1382088" cy="211083"/>
          </a:xfrm>
          <a:custGeom>
            <a:avLst/>
            <a:gdLst/>
            <a:ahLst/>
            <a:cxnLst/>
            <a:rect l="l" t="t" r="r" b="b"/>
            <a:pathLst>
              <a:path w="1382088" h="211083">
                <a:moveTo>
                  <a:pt x="0" y="0"/>
                </a:moveTo>
                <a:lnTo>
                  <a:pt x="1382089" y="0"/>
                </a:lnTo>
                <a:lnTo>
                  <a:pt x="1382089" y="211082"/>
                </a:lnTo>
                <a:lnTo>
                  <a:pt x="0" y="2110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742546" y="322630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979570" y="5269548"/>
            <a:ext cx="22247141" cy="3988752"/>
            <a:chOff x="0" y="0"/>
            <a:chExt cx="5302669" cy="95073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02669" cy="950730"/>
            </a:xfrm>
            <a:custGeom>
              <a:avLst/>
              <a:gdLst/>
              <a:ahLst/>
              <a:cxnLst/>
              <a:rect l="l" t="t" r="r" b="b"/>
              <a:pathLst>
                <a:path w="5302669" h="950730">
                  <a:moveTo>
                    <a:pt x="0" y="0"/>
                  </a:moveTo>
                  <a:lnTo>
                    <a:pt x="5302669" y="0"/>
                  </a:lnTo>
                  <a:lnTo>
                    <a:pt x="5302669" y="950730"/>
                  </a:lnTo>
                  <a:lnTo>
                    <a:pt x="0" y="950730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302669" cy="9888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33017" y="2427284"/>
            <a:ext cx="5077990" cy="507799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138572" y="1605667"/>
            <a:ext cx="2147544" cy="214754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6679217" y="1605667"/>
            <a:ext cx="1042965" cy="1042965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272012" y="7037447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0" y="0"/>
                </a:moveTo>
                <a:lnTo>
                  <a:pt x="452954" y="0"/>
                </a:lnTo>
                <a:lnTo>
                  <a:pt x="452954" y="452954"/>
                </a:lnTo>
                <a:lnTo>
                  <a:pt x="0" y="4529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6679217" y="2834119"/>
            <a:ext cx="8592580" cy="2435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929"/>
              </a:lnSpc>
              <a:spcBef>
                <a:spcPct val="0"/>
              </a:spcBef>
            </a:pPr>
            <a:r>
              <a:rPr lang="en-US" sz="14235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THANK YOU!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511094" y="6961247"/>
            <a:ext cx="13493688" cy="524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3"/>
              </a:lnSpc>
              <a:spcBef>
                <a:spcPct val="0"/>
              </a:spcBef>
            </a:pPr>
            <a:r>
              <a:rPr lang="en-US" sz="2988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https://github.com/Choi-Suhyeon/OperatingSystem_TeamB</a:t>
            </a:r>
          </a:p>
        </p:txBody>
      </p:sp>
      <p:sp>
        <p:nvSpPr>
          <p:cNvPr id="18" name="Freeform 18"/>
          <p:cNvSpPr/>
          <p:nvPr/>
        </p:nvSpPr>
        <p:spPr>
          <a:xfrm>
            <a:off x="2024642" y="3000753"/>
            <a:ext cx="2486451" cy="3470935"/>
          </a:xfrm>
          <a:custGeom>
            <a:avLst/>
            <a:gdLst/>
            <a:ahLst/>
            <a:cxnLst/>
            <a:rect l="l" t="t" r="r" b="b"/>
            <a:pathLst>
              <a:path w="2486451" h="3470935">
                <a:moveTo>
                  <a:pt x="0" y="0"/>
                </a:moveTo>
                <a:lnTo>
                  <a:pt x="2486452" y="0"/>
                </a:lnTo>
                <a:lnTo>
                  <a:pt x="2486452" y="3470934"/>
                </a:lnTo>
                <a:lnTo>
                  <a:pt x="0" y="34709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2877817" y="5655143"/>
            <a:ext cx="1014946" cy="12766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603</Words>
  <Application>Microsoft Office PowerPoint</Application>
  <PresentationFormat>사용자 지정</PresentationFormat>
  <Paragraphs>80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Arial</vt:lpstr>
      <vt:lpstr>Calibri</vt:lpstr>
      <vt:lpstr>Anton</vt:lpstr>
      <vt:lpstr>Poppins Bold</vt:lpstr>
      <vt:lpstr>Canva Sans Bold</vt:lpstr>
      <vt:lpstr>Poppins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 Project</dc:title>
  <dc:creator>정태희</dc:creator>
  <cp:lastModifiedBy>태희 정</cp:lastModifiedBy>
  <cp:revision>4</cp:revision>
  <dcterms:created xsi:type="dcterms:W3CDTF">2006-08-16T00:00:00Z</dcterms:created>
  <dcterms:modified xsi:type="dcterms:W3CDTF">2025-01-08T08:06:22Z</dcterms:modified>
  <dc:identifier>DAGbfmK8ZPo</dc:identifier>
</cp:coreProperties>
</file>

<file path=docProps/thumbnail.jpeg>
</file>